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6" r:id="rId2"/>
    <p:sldId id="276" r:id="rId3"/>
    <p:sldId id="277" r:id="rId4"/>
    <p:sldId id="280" r:id="rId5"/>
    <p:sldId id="281" r:id="rId6"/>
    <p:sldId id="282" r:id="rId7"/>
    <p:sldId id="284" r:id="rId8"/>
    <p:sldId id="285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4EC0E-45E3-4E78-8AC3-C70E8822DBC4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9FE5A-BF4D-4575-AEAC-822DF0BBE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9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6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9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1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A188-36FD-4776-BE60-F53E64E36692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4D91-4DA6-46FC-A0E0-AC3CF823C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524000"/>
            <a:ext cx="655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Nematoda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Subclass: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Phasmidia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Intestinal Nematodes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6906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" y="1061621"/>
            <a:ext cx="71628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23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723900" indent="-457200" algn="l" rtl="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Hook worms include some of worms known as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distributed in most of the world.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Adults lives in intestine and feed on blood and body fluids.</a:t>
            </a: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Hook worms have developed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capsule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have either teeth or cutting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plates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It has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bursa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the posterior end of males. </a:t>
            </a:r>
          </a:p>
        </p:txBody>
      </p:sp>
      <p:pic>
        <p:nvPicPr>
          <p:cNvPr id="14339" name="Picture 3" descr="ancyl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8133" y="4806590"/>
            <a:ext cx="1682675" cy="211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s://encrypted-tbn1.gstatic.com/images?q=tbn:ANd9GcQ_fQQIyazVrPniShLYyPwEJOHyJMy0xkwiZvAK7TBwwdio8ADu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2934566"/>
            <a:ext cx="1935957" cy="193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68262"/>
            <a:ext cx="7800975" cy="122713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cap="none" dirty="0" smtClean="0"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General Characteristic </a:t>
            </a:r>
          </a:p>
        </p:txBody>
      </p:sp>
    </p:spTree>
    <p:extLst>
      <p:ext uri="{BB962C8B-B14F-4D97-AF65-F5344CB8AC3E}">
        <p14:creationId xmlns:p14="http://schemas.microsoft.com/office/powerpoint/2010/main" val="588516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979488" y="1128712"/>
            <a:ext cx="7696200" cy="2376488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Hook worms which infect human are:</a:t>
            </a:r>
            <a:endParaRPr lang="ar-S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americanus</a:t>
            </a:r>
            <a:endParaRPr lang="ar-IQ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90600" y="3657600"/>
            <a:ext cx="7696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 rtl="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Hook worms which infect animal are:</a:t>
            </a:r>
            <a:endParaRPr lang="ar-IQ" sz="32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GB" sz="32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caninum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briziliensis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56325" y="260350"/>
            <a:ext cx="3600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4000"/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3850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49325"/>
            <a:ext cx="8229600" cy="583247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name: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old world hook worm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intestine of human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Ancylostomiasis</a:t>
            </a:r>
            <a:r>
              <a:rPr lang="ar-IQ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Infective stage: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Filariform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larva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ar-IQ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 in feces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295400" y="205669"/>
            <a:ext cx="63246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plpnemweb.ucdavis.edu/nemaplex/images/aduod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810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3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101725"/>
            <a:ext cx="8229600" cy="5832475"/>
          </a:xfrm>
        </p:spPr>
        <p:txBody>
          <a:bodyPr>
            <a:normAutofit/>
          </a:bodyPr>
          <a:lstStyle/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name: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new world hook worm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adult lives in small intestine of human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Disease: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Necatoriasis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ar-SA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Infective stage: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Filariform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larva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ar-IQ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Ova in feces </a:t>
            </a: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rtl="0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261185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americanus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issinglink.ucsf.edu/lm/virus_and_parasites/images/namerm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8100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60350"/>
            <a:ext cx="4043362" cy="1143000"/>
          </a:xfrm>
        </p:spPr>
        <p:txBody>
          <a:bodyPr/>
          <a:lstStyle/>
          <a:p>
            <a:pPr algn="ctr" eaLnBrk="1" hangingPunct="1"/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28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americanus</a:t>
            </a:r>
            <a:endParaRPr lang="en-US" sz="2800" b="1" i="1" cap="none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197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span between 6-8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endParaRPr lang="ar-IQ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Anterior end turned toward dorsal side</a:t>
            </a:r>
          </a:p>
          <a:p>
            <a:pPr rtl="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cavity has two pairs of teeth in the ventral side</a:t>
            </a:r>
          </a:p>
          <a:p>
            <a:pPr rtl="0" eaLnBrk="1" hangingPunct="1">
              <a:lnSpc>
                <a:spcPct val="90000"/>
              </a:lnSpc>
            </a:pP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038600" cy="1973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Life span between 4-6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years</a:t>
            </a:r>
            <a:endParaRPr lang="ar-IQ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Anterior end more turned toward dorsal side</a:t>
            </a:r>
          </a:p>
          <a:p>
            <a:pPr rtl="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cavity has one pair of semilunar cutting plates  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288" y="269875"/>
            <a:ext cx="4043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3" name="Picture 7" descr="duodenale_s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00438"/>
            <a:ext cx="245110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900113" y="4149725"/>
            <a:ext cx="1295400" cy="3587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5" name="Picture 9" descr="mouthn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500438"/>
            <a:ext cx="35131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5219700" y="4076700"/>
            <a:ext cx="1295400" cy="358775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15568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difference between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duodenale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americanus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pPr algn="ctr" eaLnBrk="1" hangingPunct="1"/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28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americanus</a:t>
            </a:r>
            <a:endParaRPr lang="en-US" sz="2800" b="1" i="1" cap="none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4781550"/>
          </a:xfrm>
        </p:spPr>
        <p:txBody>
          <a:bodyPr/>
          <a:lstStyle/>
          <a:p>
            <a:pPr algn="l" rtl="0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pore in the second part of the body worm on the ventral surface.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put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25.000 eggs.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have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mucron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the posterior end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295400"/>
            <a:ext cx="4495800" cy="4708525"/>
          </a:xfrm>
        </p:spPr>
        <p:txBody>
          <a:bodyPr/>
          <a:lstStyle/>
          <a:p>
            <a:pPr rtl="0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pore in the first part of the body worm on the ventral surface.</a:t>
            </a:r>
          </a:p>
          <a:p>
            <a:pPr rtl="0" eaLnBrk="1" hangingPunct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put 10.000 eggs.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female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don’t have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mucron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the posterior end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5288" y="269875"/>
            <a:ext cx="4043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5250" y="3886200"/>
            <a:ext cx="4343400" cy="2789238"/>
            <a:chOff x="0" y="0"/>
            <a:chExt cx="6096000" cy="3779838"/>
          </a:xfrm>
        </p:grpSpPr>
        <p:pic>
          <p:nvPicPr>
            <p:cNvPr id="8" name="Picture 2" descr="Ancfemale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96000" cy="3779838"/>
            </a:xfrm>
            <a:prstGeom prst="rect">
              <a:avLst/>
            </a:prstGeom>
            <a:noFill/>
            <a:ln w="57150" cmpd="thickThin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H="1" flipV="1">
              <a:off x="2051048" y="3068639"/>
              <a:ext cx="996950" cy="27658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V="1">
              <a:off x="2967789" y="2684825"/>
              <a:ext cx="2089149" cy="66040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3" descr="NectFemal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2" y="3886200"/>
            <a:ext cx="2795588" cy="27892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043362" cy="1143000"/>
          </a:xfrm>
        </p:spPr>
        <p:txBody>
          <a:bodyPr/>
          <a:lstStyle/>
          <a:p>
            <a:pPr algn="ctr" eaLnBrk="1" hangingPunct="1"/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Necator</a:t>
            </a:r>
            <a:r>
              <a:rPr lang="en-US" sz="28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americanus</a:t>
            </a:r>
            <a:endParaRPr lang="en-US" sz="2800" b="1" i="1" cap="none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6800"/>
            <a:ext cx="4572000" cy="25209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bursa is short, wide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Dorsal rays don’t deeply cleft,  the end of each rays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tridigitate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two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spicules don’t fused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066800"/>
            <a:ext cx="4572000" cy="2736850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bursa is long, narrow 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Dorsal rays deeply cleft and the end of each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bidigitate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two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copulatory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spicules fused to formed one spicule. 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6" name="Picture 8" descr="bursa necator"/>
          <p:cNvPicPr>
            <a:picLocks noChangeAspect="1" noChangeArrowheads="1"/>
          </p:cNvPicPr>
          <p:nvPr/>
        </p:nvPicPr>
        <p:blipFill>
          <a:blip r:embed="rId2" cstate="print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1649"/>
          <a:stretch>
            <a:fillRect/>
          </a:stretch>
        </p:blipFill>
        <p:spPr bwMode="auto">
          <a:xfrm>
            <a:off x="6019800" y="2917965"/>
            <a:ext cx="1641764" cy="19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288" y="0"/>
            <a:ext cx="4043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Ancylostoma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duodenale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cbursa anc"/>
          <p:cNvPicPr>
            <a:picLocks noChangeAspect="1" noChangeArrowheads="1"/>
          </p:cNvPicPr>
          <p:nvPr/>
        </p:nvPicPr>
        <p:blipFill>
          <a:blip r:embed="rId3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r="8661"/>
          <a:stretch>
            <a:fillRect/>
          </a:stretch>
        </p:blipFill>
        <p:spPr bwMode="auto">
          <a:xfrm>
            <a:off x="2315764" y="2680855"/>
            <a:ext cx="2180035" cy="173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www.msu.edu/course/zol/316/name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64" y="4876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4439867"/>
            <a:ext cx="4245769" cy="234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1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Ascaris</a:t>
            </a:r>
            <a:r>
              <a:rPr lang="en-US" sz="4400" b="1" i="1" cap="none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cap="none" dirty="0" err="1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lumbricoides</a:t>
            </a:r>
            <a:endParaRPr lang="en-US" sz="4400" b="1" i="1" cap="none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750" y="1947863"/>
            <a:ext cx="8985250" cy="5976937"/>
          </a:xfrm>
          <a:noFill/>
        </p:spPr>
        <p:txBody>
          <a:bodyPr/>
          <a:lstStyle/>
          <a:p>
            <a:pPr marL="0" indent="0" algn="l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Common name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/Location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Abdominal snake/ small intestine in human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Length: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25-35cm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Infective stage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egg with L2 </a:t>
            </a: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Ascariasis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Font typeface="Wingdings 2" pitchFamily="18" charset="2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Diagnosis: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Fertilized and unfertilized egg </a:t>
            </a:r>
            <a:endParaRPr lang="ar-IQ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82675" y="4191000"/>
            <a:ext cx="7450138" cy="2468563"/>
            <a:chOff x="1082675" y="3716338"/>
            <a:chExt cx="7450138" cy="2943225"/>
          </a:xfrm>
        </p:grpSpPr>
        <p:pic>
          <p:nvPicPr>
            <p:cNvPr id="16388" name="Picture 4" descr="Ascar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3716338"/>
              <a:ext cx="3600450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75" y="3716338"/>
              <a:ext cx="3633788" cy="294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03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scaris lumbricoids - 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4283075" cy="280828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ascaris 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12988"/>
            <a:ext cx="1512887" cy="14652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925" y="3930650"/>
            <a:ext cx="44275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>
              <a:buFont typeface="Symbol" pitchFamily="18" charset="2"/>
              <a:buNone/>
            </a:pPr>
            <a:r>
              <a:rPr lang="en-US" altLang="zh-CN" sz="2000" b="1">
                <a:cs typeface="华文楷体"/>
              </a:rPr>
              <a:t>Fertilized eggs: </a:t>
            </a:r>
            <a:r>
              <a:rPr lang="en-US" altLang="zh-CN" sz="2000">
                <a:cs typeface="华文楷体"/>
              </a:rPr>
              <a:t>broad oval in shape The shell is thicker and consists of, proteinaceous layer, vitelline layer, chitinous layer, lipid layer. The content is a fertilized ovum. </a:t>
            </a:r>
          </a:p>
        </p:txBody>
      </p:sp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4724400" y="3962400"/>
            <a:ext cx="43561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Symbol" pitchFamily="18" charset="2"/>
              <a:buNone/>
            </a:pPr>
            <a:r>
              <a:rPr lang="en-US" altLang="zh-CN" sz="2000" b="1" dirty="0">
                <a:cs typeface="华文楷体"/>
              </a:rPr>
              <a:t>Unfertilized egg: </a:t>
            </a:r>
            <a:r>
              <a:rPr lang="en-US" altLang="zh-CN" sz="2000" dirty="0">
                <a:cs typeface="华文楷体"/>
              </a:rPr>
              <a:t>Longer and slender than a fertilized egg. The </a:t>
            </a:r>
            <a:r>
              <a:rPr lang="en-US" altLang="zh-CN" sz="2000" dirty="0" err="1">
                <a:cs typeface="华文楷体"/>
              </a:rPr>
              <a:t>chitinous</a:t>
            </a:r>
            <a:r>
              <a:rPr lang="en-US" altLang="zh-CN" sz="2000" dirty="0">
                <a:cs typeface="华文楷体"/>
              </a:rPr>
              <a:t> layer and </a:t>
            </a:r>
            <a:r>
              <a:rPr lang="en-US" altLang="zh-CN" sz="2000" dirty="0" err="1">
                <a:cs typeface="华文楷体"/>
              </a:rPr>
              <a:t>proteinaceous</a:t>
            </a:r>
            <a:r>
              <a:rPr lang="en-US" altLang="zh-CN" sz="2000" dirty="0">
                <a:cs typeface="华文楷体"/>
              </a:rPr>
              <a:t> coat are thinner than those of the fertilized eggs. The content is granules various in size.</a:t>
            </a:r>
          </a:p>
          <a:p>
            <a:pPr algn="l">
              <a:buFont typeface="Symbol" pitchFamily="18" charset="2"/>
              <a:buNone/>
            </a:pPr>
            <a:r>
              <a:rPr lang="en-US" altLang="zh-CN" sz="2000" dirty="0">
                <a:cs typeface="华文楷体"/>
              </a:rPr>
              <a:t>      </a:t>
            </a:r>
            <a:endParaRPr lang="en-US" sz="2000" dirty="0"/>
          </a:p>
        </p:txBody>
      </p:sp>
      <p:pic>
        <p:nvPicPr>
          <p:cNvPr id="7" name="Picture 4" descr="未受精蛔虫卵.jpg (25024 字节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2971800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scaris lumbricoides Adult Male and Fem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562850" cy="3529013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427538" y="1557338"/>
            <a:ext cx="936625" cy="3667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Female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292725" y="3141663"/>
            <a:ext cx="936625" cy="36671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male</a:t>
            </a:r>
          </a:p>
        </p:txBody>
      </p:sp>
      <p:pic>
        <p:nvPicPr>
          <p:cNvPr id="20485" name="Picture 5" descr="Ascaris lumbricoides Mou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984625"/>
            <a:ext cx="3389313" cy="26114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Line 6"/>
          <p:cNvSpPr>
            <a:spLocks noChangeShapeType="1"/>
          </p:cNvSpPr>
          <p:nvPr/>
        </p:nvSpPr>
        <p:spPr bwMode="auto">
          <a:xfrm flipH="1">
            <a:off x="3708400" y="5445125"/>
            <a:ext cx="2736850" cy="71438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508625" y="5661025"/>
            <a:ext cx="3168650" cy="6413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Mouth of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Ascaris lumbricoides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show 3 lips</a:t>
            </a:r>
          </a:p>
        </p:txBody>
      </p:sp>
    </p:spTree>
    <p:extLst>
      <p:ext uri="{BB962C8B-B14F-4D97-AF65-F5344CB8AC3E}">
        <p14:creationId xmlns:p14="http://schemas.microsoft.com/office/powerpoint/2010/main" val="18417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scaris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6" r="2446" b="9052"/>
          <a:stretch>
            <a:fillRect/>
          </a:stretch>
        </p:blipFill>
        <p:spPr bwMode="auto">
          <a:xfrm>
            <a:off x="250825" y="115888"/>
            <a:ext cx="8675688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32363" y="322263"/>
            <a:ext cx="349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/>
              <a:t>Ascaris lumbricoides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76375" y="6034088"/>
            <a:ext cx="647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/>
              <a:t>♀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027988" y="3860800"/>
            <a:ext cx="7921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/>
              <a:t>♂</a:t>
            </a:r>
          </a:p>
        </p:txBody>
      </p:sp>
    </p:spTree>
    <p:extLst>
      <p:ext uri="{BB962C8B-B14F-4D97-AF65-F5344CB8AC3E}">
        <p14:creationId xmlns:p14="http://schemas.microsoft.com/office/powerpoint/2010/main" val="134373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scaris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"/>
          <a:stretch>
            <a:fillRect/>
          </a:stretch>
        </p:blipFill>
        <p:spPr bwMode="auto">
          <a:xfrm>
            <a:off x="111125" y="3357563"/>
            <a:ext cx="3813175" cy="334803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Ascaris - 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457200"/>
            <a:ext cx="3813175" cy="25146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90875"/>
            <a:ext cx="4779962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457200"/>
            <a:ext cx="4262438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578350" y="-100013"/>
            <a:ext cx="45291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>
                <a:latin typeface="Arabic Typesetting" pitchFamily="66" charset="-78"/>
                <a:cs typeface="Arabic Typesetting" pitchFamily="66" charset="-78"/>
              </a:rPr>
              <a:t>C.S  </a:t>
            </a:r>
            <a:r>
              <a:rPr lang="en-US" sz="4400" b="1" i="1">
                <a:latin typeface="Arabic Typesetting" pitchFamily="66" charset="-78"/>
                <a:cs typeface="Arabic Typesetting" pitchFamily="66" charset="-78"/>
              </a:rPr>
              <a:t>Ascaris</a:t>
            </a:r>
            <a:r>
              <a:rPr lang="en-US" sz="4400" b="1">
                <a:latin typeface="Arabic Typesetting" pitchFamily="66" charset="-78"/>
                <a:cs typeface="Arabic Typesetting" pitchFamily="66" charset="-78"/>
              </a:rPr>
              <a:t> male</a:t>
            </a:r>
            <a:endParaRPr lang="en-US" sz="4400" b="1" i="1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5259388" y="2927350"/>
            <a:ext cx="281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Arabic Typesetting" pitchFamily="66" charset="-78"/>
                <a:cs typeface="Arabic Typesetting" pitchFamily="66" charset="-78"/>
              </a:rPr>
              <a:t>C.S </a:t>
            </a:r>
            <a:r>
              <a:rPr lang="en-US" sz="3600" b="1" i="1">
                <a:latin typeface="Arabic Typesetting" pitchFamily="66" charset="-78"/>
                <a:cs typeface="Arabic Typesetting" pitchFamily="66" charset="-78"/>
              </a:rPr>
              <a:t>Ascaris</a:t>
            </a:r>
            <a:r>
              <a:rPr lang="en-US" sz="3600" b="1">
                <a:latin typeface="Arabic Typesetting" pitchFamily="66" charset="-78"/>
                <a:cs typeface="Arabic Typesetting" pitchFamily="66" charset="-78"/>
              </a:rPr>
              <a:t> female</a:t>
            </a:r>
            <a:endParaRPr lang="en-US" sz="3600" b="1" i="1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8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sc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613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713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4000" b="1" i="1"/>
              <a:t>Ascaris lumbricoides</a:t>
            </a:r>
            <a:r>
              <a:rPr lang="ar-IQ" sz="4000" b="1" i="1"/>
              <a:t> </a:t>
            </a:r>
            <a:r>
              <a:rPr lang="en-US" sz="4000" b="1"/>
              <a:t>life cycle</a:t>
            </a:r>
          </a:p>
        </p:txBody>
      </p:sp>
    </p:spTree>
    <p:extLst>
      <p:ext uri="{BB962C8B-B14F-4D97-AF65-F5344CB8AC3E}">
        <p14:creationId xmlns:p14="http://schemas.microsoft.com/office/powerpoint/2010/main" val="159763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scaris -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00225"/>
            <a:ext cx="8064500" cy="4508500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106363"/>
            <a:ext cx="9144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C.S in Lung Show Larva of </a:t>
            </a:r>
            <a:r>
              <a:rPr lang="en-US" sz="4400" b="1" i="1" dirty="0" err="1"/>
              <a:t>Ascaris</a:t>
            </a:r>
            <a:r>
              <a:rPr lang="en-US" sz="4400" b="1" i="1" dirty="0"/>
              <a:t> </a:t>
            </a:r>
            <a:r>
              <a:rPr lang="en-US" sz="4400" b="1" i="1" dirty="0" err="1" smtClean="0"/>
              <a:t>lumbricodis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1268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0.gstatic.com/images?q=tbn:ANd9GcTrrwSvFe-zOuqX3YGm4RIqRtVKk4XFXRTcHMmoAoxIadueWhy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505200" cy="34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1219200"/>
            <a:ext cx="6689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Hook Worms (</a:t>
            </a:r>
            <a:r>
              <a:rPr lang="ar-IQ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الديدان الشصيه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5691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</TotalTime>
  <Words>447</Words>
  <Application>Microsoft Office PowerPoint</Application>
  <PresentationFormat>On-screen Show (4:3)</PresentationFormat>
  <Paragraphs>80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 Ascaris lumbricoides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Necator americanus</vt:lpstr>
      <vt:lpstr>Necator americanus</vt:lpstr>
      <vt:lpstr>Necator americanus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7 Nematoda (Subclass: Phasmidia) Hook Worms (الديدان الشصيه)</dc:title>
  <dc:creator>Entisar</dc:creator>
  <cp:lastModifiedBy>Entisar</cp:lastModifiedBy>
  <cp:revision>40</cp:revision>
  <dcterms:created xsi:type="dcterms:W3CDTF">2013-11-28T10:35:13Z</dcterms:created>
  <dcterms:modified xsi:type="dcterms:W3CDTF">2014-04-19T20:50:33Z</dcterms:modified>
</cp:coreProperties>
</file>